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9" r:id="rId3"/>
    <p:sldId id="265" r:id="rId4"/>
    <p:sldId id="266" r:id="rId5"/>
    <p:sldId id="259" r:id="rId6"/>
    <p:sldId id="260" r:id="rId7"/>
    <p:sldId id="264" r:id="rId8"/>
    <p:sldId id="275" r:id="rId9"/>
    <p:sldId id="267" r:id="rId10"/>
    <p:sldId id="276" r:id="rId11"/>
    <p:sldId id="277" r:id="rId12"/>
    <p:sldId id="271" r:id="rId13"/>
    <p:sldId id="273" r:id="rId14"/>
    <p:sldId id="268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68B3"/>
    <a:srgbClr val="FFFFFF"/>
    <a:srgbClr val="F9A33D"/>
    <a:srgbClr val="FFDE59"/>
    <a:srgbClr val="FAB900"/>
    <a:srgbClr val="90D1CB"/>
    <a:srgbClr val="E6AA00"/>
    <a:srgbClr val="1D4288"/>
    <a:srgbClr val="CC9900"/>
    <a:srgbClr val="C3D9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55" autoAdjust="0"/>
    <p:restoredTop sz="95729" autoAdjust="0"/>
  </p:normalViewPr>
  <p:slideViewPr>
    <p:cSldViewPr snapToGrid="0">
      <p:cViewPr>
        <p:scale>
          <a:sx n="125" d="100"/>
          <a:sy n="125" d="100"/>
        </p:scale>
        <p:origin x="1872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5830831692913386E-2"/>
          <c:y val="2.8839749702279177E-2"/>
          <c:w val="0.91541916830708658"/>
          <c:h val="0.807854588591622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Upper Interquartile Max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9A33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63D-47B7-9813-0AF426F49D46}"/>
              </c:ext>
            </c:extLst>
          </c:dPt>
          <c:dPt>
            <c:idx val="1"/>
            <c:invertIfNegative val="0"/>
            <c:bubble3D val="0"/>
            <c:spPr>
              <a:solidFill>
                <a:srgbClr val="F9A33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963D-47B7-9813-0AF426F49D46}"/>
              </c:ext>
            </c:extLst>
          </c:dPt>
          <c:dPt>
            <c:idx val="2"/>
            <c:invertIfNegative val="0"/>
            <c:bubble3D val="0"/>
            <c:spPr>
              <a:solidFill>
                <a:srgbClr val="F9A33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63D-47B7-9813-0AF426F49D46}"/>
              </c:ext>
            </c:extLst>
          </c:dPt>
          <c:dPt>
            <c:idx val="3"/>
            <c:invertIfNegative val="0"/>
            <c:bubble3D val="0"/>
            <c:spPr>
              <a:solidFill>
                <a:srgbClr val="F9A33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963D-47B7-9813-0AF426F49D46}"/>
              </c:ext>
            </c:extLst>
          </c:dPt>
          <c:dPt>
            <c:idx val="4"/>
            <c:invertIfNegative val="0"/>
            <c:bubble3D val="0"/>
            <c:spPr>
              <a:solidFill>
                <a:srgbClr val="0168B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963D-47B7-9813-0AF426F49D46}"/>
              </c:ext>
            </c:extLst>
          </c:dPt>
          <c:dPt>
            <c:idx val="5"/>
            <c:invertIfNegative val="0"/>
            <c:bubble3D val="0"/>
            <c:spPr>
              <a:solidFill>
                <a:srgbClr val="0168B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963D-47B7-9813-0AF426F49D46}"/>
              </c:ext>
            </c:extLst>
          </c:dPt>
          <c:cat>
            <c:strRef>
              <c:f>Sheet1!$A$2:$A$7</c:f>
              <c:strCache>
                <c:ptCount val="6"/>
                <c:pt idx="0">
                  <c:v>Fingertips</c:v>
                </c:pt>
                <c:pt idx="1">
                  <c:v>Thenar eminence</c:v>
                </c:pt>
                <c:pt idx="2">
                  <c:v>Hypothenar eminence</c:v>
                </c:pt>
                <c:pt idx="3">
                  <c:v>Dorsum</c:v>
                </c:pt>
                <c:pt idx="4">
                  <c:v>Stethoscope Diaphragm</c:v>
                </c:pt>
                <c:pt idx="5">
                  <c:v>Stethoscope Tube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2239</c:v>
                </c:pt>
                <c:pt idx="1">
                  <c:v>100</c:v>
                </c:pt>
                <c:pt idx="2">
                  <c:v>100</c:v>
                </c:pt>
                <c:pt idx="3">
                  <c:v>50</c:v>
                </c:pt>
                <c:pt idx="4">
                  <c:v>691</c:v>
                </c:pt>
                <c:pt idx="5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63D-47B7-9813-0AF426F49D46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54731952"/>
        <c:axId val="754731472"/>
      </c:barChart>
      <c:catAx>
        <c:axId val="754731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4731472"/>
        <c:crosses val="autoZero"/>
        <c:auto val="1"/>
        <c:lblAlgn val="ctr"/>
        <c:lblOffset val="100"/>
        <c:noMultiLvlLbl val="0"/>
      </c:catAx>
      <c:valAx>
        <c:axId val="754731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4731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rgbClr val="FAB900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A52A10-D1AB-4426-9307-DD42651A98CB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6C0E75-CF64-40C2-8F89-8289AA5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77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C0E75-CF64-40C2-8F89-8289AA57D8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383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02621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94144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3523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C0E75-CF64-40C2-8F89-8289AA57D8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416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C0E75-CF64-40C2-8F89-8289AA57D8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431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C0E75-CF64-40C2-8F89-8289AA57D8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11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2055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655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9129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8750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5044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30290-D9DB-16E3-257E-F9423E940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7B44AF-54D1-2F97-80C5-104486EE0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E2DB3-C984-5C79-9486-A9D686CB7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7B33B-181E-D064-D4D3-2C3CDDD5D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FC9AD-FB49-5C6F-093A-A937A7BC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30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52990-791D-EB3D-FFDB-B64186C06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3685E-7249-1EE0-A5F0-6D8082720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EEC51-3623-C583-EA7E-55C4A790A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38190-E35B-6391-C786-06CB355C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38D777-C3F3-168C-5037-93ED99A1C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02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45788-5A09-FA93-CC3B-A8D6FCDDCB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B6C7E0-4039-6896-886B-DADCF7BEF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B6AD0-B260-933A-E5F4-C33CB7F4D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69403-B68A-B22C-2F58-DFD760E1E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F87C6-9E0C-B337-FAB9-A81F6235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52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62B6F90-5AD7-54F3-387C-D9402812F4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950765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4886A18-7760-C850-681E-9CBBF8A685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66003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8E504AD-824B-6E1B-5BFC-C60A0323D1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181241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B7D101B5-DB8E-B851-7495-16C5CC7F78A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35527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7907124-640C-6B92-7A9F-CF48C33C92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1" y="1233889"/>
            <a:ext cx="2530207" cy="3415229"/>
          </a:xfrm>
          <a:custGeom>
            <a:avLst/>
            <a:gdLst>
              <a:gd name="connsiteX0" fmla="*/ 80182 w 2530207"/>
              <a:gd name="connsiteY0" fmla="*/ 0 h 3415229"/>
              <a:gd name="connsiteX1" fmla="*/ 2450025 w 2530207"/>
              <a:gd name="connsiteY1" fmla="*/ 0 h 3415229"/>
              <a:gd name="connsiteX2" fmla="*/ 2530207 w 2530207"/>
              <a:gd name="connsiteY2" fmla="*/ 80182 h 3415229"/>
              <a:gd name="connsiteX3" fmla="*/ 2530207 w 2530207"/>
              <a:gd name="connsiteY3" fmla="*/ 3335047 h 3415229"/>
              <a:gd name="connsiteX4" fmla="*/ 2450025 w 2530207"/>
              <a:gd name="connsiteY4" fmla="*/ 3415229 h 3415229"/>
              <a:gd name="connsiteX5" fmla="*/ 80182 w 2530207"/>
              <a:gd name="connsiteY5" fmla="*/ 3415229 h 3415229"/>
              <a:gd name="connsiteX6" fmla="*/ 0 w 2530207"/>
              <a:gd name="connsiteY6" fmla="*/ 3335047 h 3415229"/>
              <a:gd name="connsiteX7" fmla="*/ 0 w 2530207"/>
              <a:gd name="connsiteY7" fmla="*/ 80182 h 3415229"/>
              <a:gd name="connsiteX8" fmla="*/ 80182 w 2530207"/>
              <a:gd name="connsiteY8" fmla="*/ 0 h 3415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0207" h="3415229">
                <a:moveTo>
                  <a:pt x="80182" y="0"/>
                </a:moveTo>
                <a:lnTo>
                  <a:pt x="2450025" y="0"/>
                </a:lnTo>
                <a:cubicBezTo>
                  <a:pt x="2494308" y="0"/>
                  <a:pt x="2530207" y="35899"/>
                  <a:pt x="2530207" y="80182"/>
                </a:cubicBezTo>
                <a:lnTo>
                  <a:pt x="2530207" y="3335047"/>
                </a:lnTo>
                <a:cubicBezTo>
                  <a:pt x="2530207" y="3379330"/>
                  <a:pt x="2494308" y="3415229"/>
                  <a:pt x="2450025" y="3415229"/>
                </a:cubicBezTo>
                <a:lnTo>
                  <a:pt x="80182" y="3415229"/>
                </a:lnTo>
                <a:cubicBezTo>
                  <a:pt x="35899" y="3415229"/>
                  <a:pt x="0" y="3379330"/>
                  <a:pt x="0" y="3335047"/>
                </a:cubicBezTo>
                <a:lnTo>
                  <a:pt x="0" y="80182"/>
                </a:lnTo>
                <a:cubicBezTo>
                  <a:pt x="0" y="35899"/>
                  <a:pt x="35899" y="0"/>
                  <a:pt x="80182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266700" dist="139700" dir="8100000" algn="tr" rotWithShape="0">
              <a:prstClr val="black">
                <a:alpha val="4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6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A5F4-BAB0-199F-1F78-592AE0CC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B75C7-C0C5-E5BE-1330-AD6CDD4D9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9251E-D3D9-CC0C-F335-F2F129BC0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6DDA5-157B-F554-D776-C817C5584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4A474-0AF6-4724-BBBD-9CC0AF99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09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26DAA-D3E9-653E-CBB7-8AA6A835B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8E6E-9D77-03F8-6C5D-8A011759E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A35EA-CC03-F5E3-6272-1C6C80A4E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3E72C-0790-1C23-A857-B875C7ED1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74566-92C4-B9B1-93B1-45B76F79A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1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C3E47-3D82-31E3-31E7-3C62D7905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C0CBA-6594-9E2F-6DB1-DA5B7FD43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F8575-87FA-02B0-F1A8-05602D450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9D888-5535-F482-4E19-997DD092C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2A6B3-28E9-39B7-F35E-0701BAD74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DA37F-96DD-F32A-399B-08FD4142E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805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34AEF-C877-3A83-760E-7A1593F83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8CDEBB-FB1B-9B38-0D33-62611AD77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209B0-FD66-82D5-41C2-1A32558899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0FA696-232F-C7F4-C0B8-5D9ECACAAE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0B344C-B87B-8F25-BD14-4C5D4FBF35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46C13C-E2A2-A70D-9693-BF2385366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7BE669-9316-E97B-8A32-C1BE3BAC3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B3B3AD-2588-E5D5-9843-57FB14FC3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00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39F12-71E7-A068-83FD-56FA2D1FE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A16807-9F90-D72F-4828-FF1816A66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B3F07-9EF5-F4F6-7C96-73130E8FD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D17FA-3499-D2E5-A50E-75CC7FA57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37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E8A376-C4CF-A3A7-2997-2FDDBBA2E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D102B5-8373-6888-133D-0AAB83EE8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9FE53-C5BB-6E97-4E04-9FA615212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243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4485D-063A-6273-9BEC-DD111E057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D62DA-6A9B-81FC-8A9B-B33EC0DB0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8AC04-AED4-63CC-95A7-4B8EA8F6BC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85EED-8C98-C331-EC55-DC952E162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D5CE0D-AF58-B08F-8D32-A98CD42C5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4734B-8678-45C9-D517-D9C96AC1A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177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03720-8056-1586-FF57-B62A3D8A3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7A99BC-602C-06CB-B8BE-20D0444BB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AB044-4B56-B4E4-D4ED-21C3D5924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FD25FE-578F-EBE1-F7F8-3C2325FB2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72B59-6ED5-25EC-BD1E-9D5911005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ACEEEE-541E-B3CC-7F2B-9287B1233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002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43E108-A55A-F409-72BB-D1A57FECE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36D9A-2651-B28D-50D1-A2F748088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6D1A5-1B67-4133-9539-7A2275D4E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56BA89-5AD1-4025-9AA2-BF8AD7E81128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142A9-451B-A584-26FB-A635431380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753AA-9835-8FD7-C4C2-C5B0E4AE65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7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slide" Target="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5.png"/><Relationship Id="rId5" Type="http://schemas.openxmlformats.org/officeDocument/2006/relationships/slide" Target="slide7.xml"/><Relationship Id="rId4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chart" Target="../charts/chart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2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holding a stethoscope&#10;&#10;Description automatically generated">
            <a:extLst>
              <a:ext uri="{FF2B5EF4-FFF2-40B4-BE49-F238E27FC236}">
                <a16:creationId xmlns:a16="http://schemas.microsoft.com/office/drawing/2014/main" id="{ADD9E8BF-93BE-6681-A3A6-1DA8AAB2AD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2" y="1"/>
            <a:ext cx="12191999" cy="6857998"/>
          </a:xfrm>
          <a:prstGeom prst="rect">
            <a:avLst/>
          </a:prstGeom>
        </p:spPr>
      </p:pic>
      <p:pic>
        <p:nvPicPr>
          <p:cNvPr id="14" name="Picture 13" descr="A person holding a stethoscope&#10;&#10;Description automatically generated">
            <a:extLst>
              <a:ext uri="{FF2B5EF4-FFF2-40B4-BE49-F238E27FC236}">
                <a16:creationId xmlns:a16="http://schemas.microsoft.com/office/drawing/2014/main" id="{D60BF288-7520-8CEA-C721-5CE7A7016C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8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332" t="9079" r="10102" b="20632"/>
          <a:stretch/>
        </p:blipFill>
        <p:spPr>
          <a:xfrm flipH="1">
            <a:off x="-3" y="2"/>
            <a:ext cx="6210300" cy="685799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A1F1B2F-3446-B121-6A5D-7353EE8FD983}"/>
              </a:ext>
            </a:extLst>
          </p:cNvPr>
          <p:cNvSpPr/>
          <p:nvPr/>
        </p:nvSpPr>
        <p:spPr>
          <a:xfrm>
            <a:off x="0" y="2"/>
            <a:ext cx="6210299" cy="6857998"/>
          </a:xfrm>
          <a:prstGeom prst="rect">
            <a:avLst/>
          </a:prstGeom>
          <a:solidFill>
            <a:srgbClr val="1D4288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810;p1">
            <a:extLst>
              <a:ext uri="{FF2B5EF4-FFF2-40B4-BE49-F238E27FC236}">
                <a16:creationId xmlns:a16="http://schemas.microsoft.com/office/drawing/2014/main" id="{8A71A13B-2C99-AE1C-1A57-BB50DE1E08A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94886" y="60960"/>
            <a:ext cx="5701111" cy="176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Gill Sans"/>
              <a:buNone/>
            </a:pPr>
            <a:r>
              <a:rPr lang="en-US" sz="44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Selling With Evidence</a:t>
            </a:r>
            <a:br>
              <a:rPr lang="en-US" sz="44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Contamination of Stethoscopes and Physicians’ Hands After a Physical Examination</a:t>
            </a:r>
            <a:b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Longtin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et al.</a:t>
            </a:r>
            <a:endParaRPr lang="en-US"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F0CB54-6719-D717-8B14-35234E5BA4F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042"/>
          <a:stretch/>
        </p:blipFill>
        <p:spPr>
          <a:xfrm>
            <a:off x="1589756" y="2034561"/>
            <a:ext cx="3311370" cy="4573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blue and grey logo&#10;&#10;Description automatically generated">
            <a:extLst>
              <a:ext uri="{FF2B5EF4-FFF2-40B4-BE49-F238E27FC236}">
                <a16:creationId xmlns:a16="http://schemas.microsoft.com/office/drawing/2014/main" id="{42DF0B90-9962-9361-4287-83C7C7DD20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86" y="5901583"/>
            <a:ext cx="704351" cy="728146"/>
          </a:xfrm>
          <a:prstGeom prst="rect">
            <a:avLst/>
          </a:prstGeom>
        </p:spPr>
      </p:pic>
      <p:sp>
        <p:nvSpPr>
          <p:cNvPr id="3" name="Google Shape;810;p1">
            <a:extLst>
              <a:ext uri="{FF2B5EF4-FFF2-40B4-BE49-F238E27FC236}">
                <a16:creationId xmlns:a16="http://schemas.microsoft.com/office/drawing/2014/main" id="{6B71BB64-C4B4-DD27-8498-D6E3466F8ACC}"/>
              </a:ext>
            </a:extLst>
          </p:cNvPr>
          <p:cNvSpPr txBox="1">
            <a:spLocks/>
          </p:cNvSpPr>
          <p:nvPr/>
        </p:nvSpPr>
        <p:spPr>
          <a:xfrm>
            <a:off x="6095997" y="3429000"/>
            <a:ext cx="5701111" cy="176699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rgbClr val="FFFFFF"/>
              </a:buClr>
              <a:buSzPct val="100000"/>
              <a:buFont typeface="Gill Sans"/>
              <a:buNone/>
            </a:pPr>
            <a:br>
              <a:rPr lang="en-US" sz="44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“But what about the tubing??”</a:t>
            </a:r>
            <a:endParaRPr lang="en-US"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401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57150"/>
            <a:ext cx="12255012" cy="69722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3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hlinkClick r:id="" action="ppaction://noaction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1288119" y="570727"/>
            <a:ext cx="390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Key Points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66823" y="1659285"/>
            <a:ext cx="44862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The contamination level of stethoscopes was strongly associated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with the contamination level of physicians’ hands.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i.e., higher contamination of hands were correlated with higher contamination of stethoscopes.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54755D1-D160-2EC9-5699-A17840ACDB31}"/>
              </a:ext>
            </a:extLst>
          </p:cNvPr>
          <p:cNvSpPr/>
          <p:nvPr/>
        </p:nvSpPr>
        <p:spPr>
          <a:xfrm>
            <a:off x="1288119" y="5747639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Efficacy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E7BAF1-C48D-5E2D-39D6-305146753592}"/>
              </a:ext>
            </a:extLst>
          </p:cNvPr>
          <p:cNvSpPr txBox="1"/>
          <p:nvPr/>
        </p:nvSpPr>
        <p:spPr>
          <a:xfrm>
            <a:off x="3627121" y="6386860"/>
            <a:ext cx="8375968" cy="2769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C2243E-BA6C-AE5D-8427-9C906EAD3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009" y="1659285"/>
            <a:ext cx="4896027" cy="3449002"/>
          </a:xfrm>
          <a:prstGeom prst="rect">
            <a:avLst/>
          </a:prstGeom>
          <a:ln>
            <a:solidFill>
              <a:srgbClr val="FAB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C304DB9-276E-6A4D-8F88-37AA8ACDFA5F}"/>
              </a:ext>
            </a:extLst>
          </p:cNvPr>
          <p:cNvSpPr/>
          <p:nvPr/>
        </p:nvSpPr>
        <p:spPr>
          <a:xfrm>
            <a:off x="8161265" y="4148146"/>
            <a:ext cx="296935" cy="214858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733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57150"/>
            <a:ext cx="12255012" cy="69722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3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hlinkClick r:id="" action="ppaction://noaction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1288119" y="570727"/>
            <a:ext cx="390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Key Points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66823" y="1659285"/>
            <a:ext cx="44862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The contamination level of stethoscopes was strongly associated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with the contamination level of physicians’ hands.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i.e., higher contamination of hands were correlated with higher contamination of stethoscopes.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54755D1-D160-2EC9-5699-A17840ACDB31}"/>
              </a:ext>
            </a:extLst>
          </p:cNvPr>
          <p:cNvSpPr/>
          <p:nvPr/>
        </p:nvSpPr>
        <p:spPr>
          <a:xfrm>
            <a:off x="1288119" y="5747639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Efficacy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E7BAF1-C48D-5E2D-39D6-305146753592}"/>
              </a:ext>
            </a:extLst>
          </p:cNvPr>
          <p:cNvSpPr txBox="1"/>
          <p:nvPr/>
        </p:nvSpPr>
        <p:spPr>
          <a:xfrm>
            <a:off x="3627121" y="6386860"/>
            <a:ext cx="8375968" cy="2769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C2243E-BA6C-AE5D-8427-9C906EAD3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009" y="1659285"/>
            <a:ext cx="4896027" cy="3449002"/>
          </a:xfrm>
          <a:prstGeom prst="rect">
            <a:avLst/>
          </a:prstGeom>
          <a:ln>
            <a:solidFill>
              <a:srgbClr val="FAB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C304DB9-276E-6A4D-8F88-37AA8ACDFA5F}"/>
              </a:ext>
            </a:extLst>
          </p:cNvPr>
          <p:cNvSpPr/>
          <p:nvPr/>
        </p:nvSpPr>
        <p:spPr>
          <a:xfrm>
            <a:off x="10355825" y="2234157"/>
            <a:ext cx="296935" cy="214858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0316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114299"/>
            <a:ext cx="12255012" cy="69722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3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hlinkClick r:id="" action="ppaction://noaction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1288119" y="570727"/>
            <a:ext cx="390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Key Points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66823" y="1659285"/>
            <a:ext cx="44862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The contamination level of stethoscopes was strongly associated </a:t>
            </a:r>
            <a:r>
              <a:rPr lang="en-US" sz="1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with the contamination level of physicians’ hands.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i.e., higher contamination of hands were correlated with higher contamination of stethoscopes.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54755D1-D160-2EC9-5699-A17840ACDB31}"/>
              </a:ext>
            </a:extLst>
          </p:cNvPr>
          <p:cNvSpPr/>
          <p:nvPr/>
        </p:nvSpPr>
        <p:spPr>
          <a:xfrm>
            <a:off x="1288119" y="5747639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Efficacy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E7BAF1-C48D-5E2D-39D6-305146753592}"/>
              </a:ext>
            </a:extLst>
          </p:cNvPr>
          <p:cNvSpPr txBox="1"/>
          <p:nvPr/>
        </p:nvSpPr>
        <p:spPr>
          <a:xfrm>
            <a:off x="3627121" y="6386860"/>
            <a:ext cx="8375968" cy="2769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C22860-D28E-92CC-88AB-2450DD7F2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7506" y="-3543777"/>
            <a:ext cx="4896027" cy="3449002"/>
          </a:xfrm>
          <a:prstGeom prst="rect">
            <a:avLst/>
          </a:prstGeom>
          <a:ln>
            <a:solidFill>
              <a:srgbClr val="FAB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DEFAF5-79D1-39C4-63FE-6E14BD7EB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7566" y="1381221"/>
            <a:ext cx="5359193" cy="3767389"/>
          </a:xfrm>
          <a:prstGeom prst="rect">
            <a:avLst/>
          </a:prstGeom>
          <a:ln w="15875">
            <a:solidFill>
              <a:srgbClr val="FAB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951645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57150"/>
            <a:ext cx="12255012" cy="69722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C22860-D28E-92CC-88AB-2450DD7F2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711" y="189073"/>
            <a:ext cx="4896027" cy="3449002"/>
          </a:xfrm>
          <a:prstGeom prst="rect">
            <a:avLst/>
          </a:prstGeom>
          <a:ln>
            <a:solidFill>
              <a:srgbClr val="FAB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4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hlinkClick r:id="" action="ppaction://noaction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66823" y="1659285"/>
            <a:ext cx="448627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600" b="1" dirty="0"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600" b="1" dirty="0"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600" b="1" dirty="0"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600" b="1" dirty="0"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The contamination level of stethoscopes was strongly associated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with the contamination level of physicians’ hands.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i.e., higher contamination of hands were correlated with higher contamination of stethoscopes.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54755D1-D160-2EC9-5699-A17840ACDB31}"/>
              </a:ext>
            </a:extLst>
          </p:cNvPr>
          <p:cNvSpPr/>
          <p:nvPr/>
        </p:nvSpPr>
        <p:spPr>
          <a:xfrm>
            <a:off x="1288119" y="5747639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Efficacy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E7BAF1-C48D-5E2D-39D6-305146753592}"/>
              </a:ext>
            </a:extLst>
          </p:cNvPr>
          <p:cNvSpPr txBox="1"/>
          <p:nvPr/>
        </p:nvSpPr>
        <p:spPr>
          <a:xfrm>
            <a:off x="3627121" y="6386860"/>
            <a:ext cx="8375968" cy="2769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DEFAF5-79D1-39C4-63FE-6E14BD7EB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1427" y="7124870"/>
            <a:ext cx="5359193" cy="37673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E75B9A-E086-DF39-2BFD-6889260062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4652" y="1515993"/>
            <a:ext cx="4642346" cy="3921561"/>
          </a:xfrm>
          <a:prstGeom prst="rect">
            <a:avLst/>
          </a:prstGeom>
          <a:ln w="15875">
            <a:solidFill>
              <a:srgbClr val="FAB900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A3A0D86-F7EE-D2D7-5CC1-084CA3326E77}"/>
              </a:ext>
            </a:extLst>
          </p:cNvPr>
          <p:cNvSpPr/>
          <p:nvPr/>
        </p:nvSpPr>
        <p:spPr>
          <a:xfrm>
            <a:off x="2812025" y="361006"/>
            <a:ext cx="1257300" cy="214858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420D9C-0B33-ABF4-855F-F70D6CFA4490}"/>
              </a:ext>
            </a:extLst>
          </p:cNvPr>
          <p:cNvSpPr/>
          <p:nvPr/>
        </p:nvSpPr>
        <p:spPr>
          <a:xfrm>
            <a:off x="7238152" y="4970393"/>
            <a:ext cx="1911350" cy="214858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91DFE88-DBE2-58EF-92AC-4F5A92264E66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069325" y="468435"/>
            <a:ext cx="3125225" cy="460938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0032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57150"/>
            <a:ext cx="12255012" cy="69722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5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hlinkClick r:id="" action="ppaction://noaction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1288119" y="570727"/>
            <a:ext cx="390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Conclusion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88119" y="2017972"/>
            <a:ext cx="51027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“These results suggest that the </a:t>
            </a:r>
            <a:endParaRPr lang="en-US" sz="2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contamination level of the stethoscope is substantial </a:t>
            </a:r>
            <a:endParaRPr lang="en-US" sz="2400" b="1" dirty="0"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after a single physical examination and comparable to the contamination of parts of the physician’s dominant hand.”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54755D1-D160-2EC9-5699-A17840ACDB31}"/>
              </a:ext>
            </a:extLst>
          </p:cNvPr>
          <p:cNvSpPr/>
          <p:nvPr/>
        </p:nvSpPr>
        <p:spPr>
          <a:xfrm>
            <a:off x="1288119" y="5747639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Efficacy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E7BAF1-C48D-5E2D-39D6-305146753592}"/>
              </a:ext>
            </a:extLst>
          </p:cNvPr>
          <p:cNvSpPr txBox="1"/>
          <p:nvPr/>
        </p:nvSpPr>
        <p:spPr>
          <a:xfrm>
            <a:off x="3627121" y="6386860"/>
            <a:ext cx="8375968" cy="2769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  <p:pic>
        <p:nvPicPr>
          <p:cNvPr id="4" name="Contamination of Stethoscopes and Physicians' Hands After a Physical Examination">
            <a:hlinkClick r:id="" action="ppaction://media"/>
            <a:extLst>
              <a:ext uri="{FF2B5EF4-FFF2-40B4-BE49-F238E27FC236}">
                <a16:creationId xmlns:a16="http://schemas.microsoft.com/office/drawing/2014/main" id="{4D8E59AD-329C-5917-E5FF-9B4410979F6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36000" end="164000.283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664195" y="1912938"/>
            <a:ext cx="5102706" cy="2854326"/>
          </a:xfrm>
          <a:prstGeom prst="rect">
            <a:avLst/>
          </a:prstGeom>
          <a:ln w="15875">
            <a:solidFill>
              <a:srgbClr val="FAB900"/>
            </a:solidFill>
          </a:ln>
        </p:spPr>
      </p:pic>
    </p:spTree>
    <p:extLst>
      <p:ext uri="{BB962C8B-B14F-4D97-AF65-F5344CB8AC3E}">
        <p14:creationId xmlns:p14="http://schemas.microsoft.com/office/powerpoint/2010/main" val="1486121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57150"/>
            <a:ext cx="12255012" cy="69722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3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hlinkClick r:id="" action="ppaction://noaction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1288119" y="570727"/>
            <a:ext cx="4807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ExtraBold" panose="00000900000000000000" pitchFamily="2" charset="0"/>
                <a:cs typeface="Poppins ExtraBold" panose="00000900000000000000" pitchFamily="2" charset="0"/>
              </a:rPr>
              <a:t>3 Bullets to Remember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AB9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 ExtraBold" panose="00000900000000000000" pitchFamily="2" charset="0"/>
              <a:ea typeface="+mn-ea"/>
              <a:cs typeface="Poppins ExtraBold" panose="00000900000000000000" pitchFamily="2" charset="0"/>
            </a:endParaRP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54755D1-D160-2EC9-5699-A17840ACDB31}"/>
              </a:ext>
            </a:extLst>
          </p:cNvPr>
          <p:cNvSpPr/>
          <p:nvPr/>
        </p:nvSpPr>
        <p:spPr>
          <a:xfrm>
            <a:off x="1288119" y="5747639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Efficacy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E7BAF1-C48D-5E2D-39D6-305146753592}"/>
              </a:ext>
            </a:extLst>
          </p:cNvPr>
          <p:cNvSpPr txBox="1"/>
          <p:nvPr/>
        </p:nvSpPr>
        <p:spPr>
          <a:xfrm>
            <a:off x="3627121" y="6386860"/>
            <a:ext cx="8375968" cy="2769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C92B71-4BA4-01B1-74EB-132F0F249E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042"/>
          <a:stretch/>
        </p:blipFill>
        <p:spPr>
          <a:xfrm>
            <a:off x="7637106" y="513971"/>
            <a:ext cx="3901195" cy="53881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10CEEA-18F7-1F43-402B-03B2294D1A46}"/>
              </a:ext>
            </a:extLst>
          </p:cNvPr>
          <p:cNvSpPr txBox="1"/>
          <p:nvPr/>
        </p:nvSpPr>
        <p:spPr>
          <a:xfrm>
            <a:off x="1288118" y="1994406"/>
            <a:ext cx="634898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2</a:t>
            </a:r>
            <a:r>
              <a:rPr lang="en-US" sz="2400" b="1" baseline="30000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nd</a:t>
            </a:r>
            <a:r>
              <a:rPr lang="en-US" sz="24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Highest Contaminated Surface 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is the Stethoscope Diaphragm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High Correlation 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with Fingertip&lt;&gt;Diaphragm Contamination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Tubing Contamination Low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, so transmission risk is low.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7180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0D1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57150"/>
            <a:ext cx="12255012" cy="69722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3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Oval 88">
            <a:hlinkClick r:id="" action="ppaction://noaction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1288119" y="570727"/>
            <a:ext cx="390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ExtraBold" panose="00000900000000000000" pitchFamily="2" charset="0"/>
                <a:cs typeface="Poppins ExtraBold" panose="00000900000000000000" pitchFamily="2" charset="0"/>
              </a:rPr>
              <a:t>Author(s) of Note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88119" y="2069299"/>
            <a:ext cx="570322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Senior Author </a:t>
            </a:r>
            <a:r>
              <a:rPr lang="en-US" sz="2000" b="1" u="sng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Didier Pittet, MD, MS</a:t>
            </a:r>
            <a:r>
              <a:rPr lang="en-US" sz="20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endParaRPr lang="en-US" sz="2000" b="1" dirty="0"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is an influential epidemiologist of the 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CDC Healthcare Infection Control Practices Advisory Committee (HICPAC)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who co-authored the </a:t>
            </a:r>
            <a:r>
              <a:rPr lang="en-US" sz="20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2002 Guideline for Hand Hygiene in Health-Care Settings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, which STANDARDIZED alcohol as a supplement to handwashing.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54755D1-D160-2EC9-5699-A17840ACDB31}"/>
              </a:ext>
            </a:extLst>
          </p:cNvPr>
          <p:cNvSpPr/>
          <p:nvPr/>
        </p:nvSpPr>
        <p:spPr>
          <a:xfrm>
            <a:off x="1288119" y="5747639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Efficacy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4673639-6A48-7DA1-0145-67FFD9ADB6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57449"/>
          <a:stretch/>
        </p:blipFill>
        <p:spPr>
          <a:xfrm>
            <a:off x="7002684" y="225454"/>
            <a:ext cx="4795318" cy="29368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A1F154F-588E-F2E2-9716-16ED40C7F0CF}"/>
              </a:ext>
            </a:extLst>
          </p:cNvPr>
          <p:cNvSpPr/>
          <p:nvPr/>
        </p:nvSpPr>
        <p:spPr>
          <a:xfrm>
            <a:off x="7418939" y="1796146"/>
            <a:ext cx="979160" cy="151060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C3CFD0-3F85-BBF1-68B4-6683F05BB8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2491"/>
          <a:stretch/>
        </p:blipFill>
        <p:spPr>
          <a:xfrm>
            <a:off x="6991348" y="3319102"/>
            <a:ext cx="4806654" cy="27662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0E6967-4708-9D1B-A788-F18988CD74D8}"/>
              </a:ext>
            </a:extLst>
          </p:cNvPr>
          <p:cNvSpPr/>
          <p:nvPr/>
        </p:nvSpPr>
        <p:spPr>
          <a:xfrm>
            <a:off x="8905095" y="4472784"/>
            <a:ext cx="979160" cy="151060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1ED6BCF-050A-0199-5EC2-66018895259D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7908519" y="1947206"/>
            <a:ext cx="808761" cy="151780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59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holding a stethoscope&#10;&#10;Description automatically generated">
            <a:extLst>
              <a:ext uri="{FF2B5EF4-FFF2-40B4-BE49-F238E27FC236}">
                <a16:creationId xmlns:a16="http://schemas.microsoft.com/office/drawing/2014/main" id="{FFC5F1C9-9DCA-9F10-5440-5674D4CEC1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7" r="5670"/>
          <a:stretch/>
        </p:blipFill>
        <p:spPr>
          <a:xfrm>
            <a:off x="0" y="-21851"/>
            <a:ext cx="12192000" cy="687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711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57150"/>
            <a:ext cx="12255012" cy="69722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3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Oval 88">
            <a:hlinkClick r:id="" action="ppaction://noaction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1288119" y="570727"/>
            <a:ext cx="390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ExtraBold" panose="00000900000000000000" pitchFamily="2" charset="0"/>
                <a:cs typeface="Poppins ExtraBold" panose="00000900000000000000" pitchFamily="2" charset="0"/>
              </a:rPr>
              <a:t>Methods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88119" y="1474708"/>
            <a:ext cx="54768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Cultured 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bacteria colonies from multiple clinician-to-patient touch points during an examination, including </a:t>
            </a:r>
            <a:r>
              <a:rPr lang="en-US" sz="1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hands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and </a:t>
            </a:r>
            <a:r>
              <a:rPr lang="en-US" sz="1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stethoscopes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endParaRPr lang="en-US" sz="1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16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Analyzed</a:t>
            </a:r>
            <a:r>
              <a:rPr lang="en-US" sz="1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4 regions of physician gloved &amp; ungloved dominant hand, and 2 sections of the stethoscope.</a:t>
            </a:r>
            <a:endParaRPr lang="en-US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54755D1-D160-2EC9-5699-A17840ACDB31}"/>
              </a:ext>
            </a:extLst>
          </p:cNvPr>
          <p:cNvSpPr/>
          <p:nvPr/>
        </p:nvSpPr>
        <p:spPr>
          <a:xfrm>
            <a:off x="1288119" y="5747639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Efficacy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CCE3A0A-E4B6-50D4-4359-4CC6F5B22390}"/>
              </a:ext>
            </a:extLst>
          </p:cNvPr>
          <p:cNvSpPr txBox="1"/>
          <p:nvPr/>
        </p:nvSpPr>
        <p:spPr>
          <a:xfrm>
            <a:off x="3627121" y="6386860"/>
            <a:ext cx="8375968" cy="2769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</a:pPr>
            <a:r>
              <a:rPr lang="en-US" sz="1200" b="0" i="0" u="none" strike="noStrike" cap="none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lang="en-US" sz="1200" b="0" i="0" u="none" strike="noStrike" cap="none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4673639-6A48-7DA1-0145-67FFD9ADB6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042"/>
          <a:stretch/>
        </p:blipFill>
        <p:spPr>
          <a:xfrm>
            <a:off x="7154506" y="513971"/>
            <a:ext cx="3901195" cy="53881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D501DF3-14CE-2C35-3BED-43371ECA980B}"/>
              </a:ext>
            </a:extLst>
          </p:cNvPr>
          <p:cNvSpPr txBox="1"/>
          <p:nvPr/>
        </p:nvSpPr>
        <p:spPr>
          <a:xfrm>
            <a:off x="1288119" y="3425129"/>
            <a:ext cx="274828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Hand: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Fingertips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Thenar eminence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Hypothenar eminence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Dorsum</a:t>
            </a:r>
          </a:p>
          <a:p>
            <a:endParaRPr lang="en-US" sz="1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5547F7-F370-B853-3A21-B974F7998E7D}"/>
              </a:ext>
            </a:extLst>
          </p:cNvPr>
          <p:cNvSpPr txBox="1"/>
          <p:nvPr/>
        </p:nvSpPr>
        <p:spPr>
          <a:xfrm>
            <a:off x="4581055" y="3425129"/>
            <a:ext cx="2748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Stethoscope: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Diaphragm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Tube</a:t>
            </a:r>
          </a:p>
          <a:p>
            <a:endParaRPr lang="en-US" sz="1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387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octor wearing a mask&#10;&#10;Description automatically generated">
            <a:extLst>
              <a:ext uri="{FF2B5EF4-FFF2-40B4-BE49-F238E27FC236}">
                <a16:creationId xmlns:a16="http://schemas.microsoft.com/office/drawing/2014/main" id="{DC975D49-0448-E65A-77F6-E243214B6A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9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5C8B37B-C1C0-4121-DCDC-F52EB05809C2}"/>
              </a:ext>
            </a:extLst>
          </p:cNvPr>
          <p:cNvSpPr/>
          <p:nvPr/>
        </p:nvSpPr>
        <p:spPr>
          <a:xfrm>
            <a:off x="133350" y="101543"/>
            <a:ext cx="5943600" cy="1728882"/>
          </a:xfrm>
          <a:prstGeom prst="roundRect">
            <a:avLst/>
          </a:prstGeom>
          <a:solidFill>
            <a:schemeClr val="tx1">
              <a:alpha val="10000"/>
            </a:schemeClr>
          </a:solidFill>
          <a:ln>
            <a:noFill/>
          </a:ln>
          <a:effectLst>
            <a:outerShdw blurRad="254000" dist="317500" dir="5400000" algn="ctr" rotWithShape="0">
              <a:srgbClr val="000000">
                <a:alpha val="8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184F1D-32B7-5F5B-6E51-ECF2D47FA652}"/>
              </a:ext>
            </a:extLst>
          </p:cNvPr>
          <p:cNvSpPr/>
          <p:nvPr/>
        </p:nvSpPr>
        <p:spPr>
          <a:xfrm>
            <a:off x="6248400" y="0"/>
            <a:ext cx="5943600" cy="6858000"/>
          </a:xfrm>
          <a:prstGeom prst="rect">
            <a:avLst/>
          </a:prstGeom>
          <a:solidFill>
            <a:srgbClr val="1D428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2B717F-AA4B-3BDC-D99D-071A5D4B355B}"/>
              </a:ext>
            </a:extLst>
          </p:cNvPr>
          <p:cNvSpPr txBox="1"/>
          <p:nvPr/>
        </p:nvSpPr>
        <p:spPr>
          <a:xfrm>
            <a:off x="432436" y="6275844"/>
            <a:ext cx="57473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</a:pPr>
            <a:r>
              <a:rPr lang="en-US" sz="1200" b="0" i="0" u="none" strike="noStrike" cap="none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lang="en-US" sz="1200" b="0" i="0" u="none" strike="noStrike" cap="none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  <p:sp>
        <p:nvSpPr>
          <p:cNvPr id="13" name="Google Shape;850;p4">
            <a:extLst>
              <a:ext uri="{FF2B5EF4-FFF2-40B4-BE49-F238E27FC236}">
                <a16:creationId xmlns:a16="http://schemas.microsoft.com/office/drawing/2014/main" id="{4ED1CB7B-2ED7-2A85-B7D6-E0F4844FC8EF}"/>
              </a:ext>
            </a:extLst>
          </p:cNvPr>
          <p:cNvSpPr txBox="1">
            <a:spLocks/>
          </p:cNvSpPr>
          <p:nvPr/>
        </p:nvSpPr>
        <p:spPr>
          <a:xfrm>
            <a:off x="604838" y="2976468"/>
            <a:ext cx="5038725" cy="1728882"/>
          </a:xfrm>
          <a:prstGeom prst="rect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0" tIns="45700" rIns="0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0488" indent="-152400" algn="ctr">
              <a:spcBef>
                <a:spcPts val="0"/>
              </a:spcBef>
              <a:buSzPts val="2400"/>
              <a:buFont typeface="Arial" panose="020B0604020202020204" pitchFamily="34" charset="0"/>
              <a:buChar char=" "/>
            </a:pPr>
            <a:r>
              <a:rPr lang="en-US" sz="4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489 Surfaces Sampled: </a:t>
            </a:r>
            <a:b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Total Aerobic Colony Counts Measured</a:t>
            </a:r>
            <a:endParaRPr lang="en-US" sz="4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25E682-2D04-53D3-D833-711644FFFF69}"/>
              </a:ext>
            </a:extLst>
          </p:cNvPr>
          <p:cNvSpPr txBox="1"/>
          <p:nvPr/>
        </p:nvSpPr>
        <p:spPr>
          <a:xfrm>
            <a:off x="202181" y="276803"/>
            <a:ext cx="5747384" cy="14465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Contamination After a Physical Examination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2A2DF7-1FDB-D7C0-9038-2C7D1F3DB564}"/>
              </a:ext>
            </a:extLst>
          </p:cNvPr>
          <p:cNvSpPr/>
          <p:nvPr/>
        </p:nvSpPr>
        <p:spPr>
          <a:xfrm>
            <a:off x="6552555" y="5275683"/>
            <a:ext cx="1630662" cy="847510"/>
          </a:xfrm>
          <a:prstGeom prst="rect">
            <a:avLst/>
          </a:prstGeom>
          <a:solidFill>
            <a:schemeClr val="bg2">
              <a:lumMod val="1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hand&#10;&#10;Description automatically generated">
            <a:extLst>
              <a:ext uri="{FF2B5EF4-FFF2-40B4-BE49-F238E27FC236}">
                <a16:creationId xmlns:a16="http://schemas.microsoft.com/office/drawing/2014/main" id="{9CA353CE-0E04-96D7-2E95-7C852E826A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20417" y="294281"/>
            <a:ext cx="5689622" cy="6570345"/>
          </a:xfrm>
          <a:prstGeom prst="rect">
            <a:avLst/>
          </a:prstGeom>
        </p:spPr>
      </p:pic>
      <p:sp>
        <p:nvSpPr>
          <p:cNvPr id="12" name="Google Shape;838;p4">
            <a:extLst>
              <a:ext uri="{FF2B5EF4-FFF2-40B4-BE49-F238E27FC236}">
                <a16:creationId xmlns:a16="http://schemas.microsoft.com/office/drawing/2014/main" id="{1045EABA-BF1D-D964-6922-3C1634FA9F7D}"/>
              </a:ext>
            </a:extLst>
          </p:cNvPr>
          <p:cNvSpPr txBox="1"/>
          <p:nvPr/>
        </p:nvSpPr>
        <p:spPr>
          <a:xfrm>
            <a:off x="8039292" y="1921335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467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Google Shape;838;p4">
            <a:extLst>
              <a:ext uri="{FF2B5EF4-FFF2-40B4-BE49-F238E27FC236}">
                <a16:creationId xmlns:a16="http://schemas.microsoft.com/office/drawing/2014/main" id="{45B3E56C-30DB-8E59-BFF4-6102C1A7E0EC}"/>
              </a:ext>
            </a:extLst>
          </p:cNvPr>
          <p:cNvSpPr txBox="1"/>
          <p:nvPr/>
        </p:nvSpPr>
        <p:spPr>
          <a:xfrm>
            <a:off x="7478034" y="2791802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467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Google Shape;838;p4">
            <a:extLst>
              <a:ext uri="{FF2B5EF4-FFF2-40B4-BE49-F238E27FC236}">
                <a16:creationId xmlns:a16="http://schemas.microsoft.com/office/drawing/2014/main" id="{DE2815E2-584C-49EB-C076-E452E031D532}"/>
              </a:ext>
            </a:extLst>
          </p:cNvPr>
          <p:cNvSpPr txBox="1"/>
          <p:nvPr/>
        </p:nvSpPr>
        <p:spPr>
          <a:xfrm>
            <a:off x="8727891" y="1552003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467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6" name="Google Shape;838;p4">
            <a:extLst>
              <a:ext uri="{FF2B5EF4-FFF2-40B4-BE49-F238E27FC236}">
                <a16:creationId xmlns:a16="http://schemas.microsoft.com/office/drawing/2014/main" id="{7716BB69-A8D7-FDBE-4A84-23E89B64AD65}"/>
              </a:ext>
            </a:extLst>
          </p:cNvPr>
          <p:cNvSpPr txBox="1"/>
          <p:nvPr/>
        </p:nvSpPr>
        <p:spPr>
          <a:xfrm>
            <a:off x="9771346" y="1921335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467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Google Shape;838;p4">
            <a:extLst>
              <a:ext uri="{FF2B5EF4-FFF2-40B4-BE49-F238E27FC236}">
                <a16:creationId xmlns:a16="http://schemas.microsoft.com/office/drawing/2014/main" id="{80A4CC9E-9948-AD48-02F9-05CDE44E389D}"/>
              </a:ext>
            </a:extLst>
          </p:cNvPr>
          <p:cNvSpPr txBox="1"/>
          <p:nvPr/>
        </p:nvSpPr>
        <p:spPr>
          <a:xfrm>
            <a:off x="11133697" y="3966496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467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8" name="Google Shape;838;p4">
            <a:extLst>
              <a:ext uri="{FF2B5EF4-FFF2-40B4-BE49-F238E27FC236}">
                <a16:creationId xmlns:a16="http://schemas.microsoft.com/office/drawing/2014/main" id="{617C1C82-E4FC-49BD-274D-E4BA104FC77D}"/>
              </a:ext>
            </a:extLst>
          </p:cNvPr>
          <p:cNvSpPr txBox="1"/>
          <p:nvPr/>
        </p:nvSpPr>
        <p:spPr>
          <a:xfrm>
            <a:off x="9771346" y="4868252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37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9" name="Google Shape;838;p4">
            <a:extLst>
              <a:ext uri="{FF2B5EF4-FFF2-40B4-BE49-F238E27FC236}">
                <a16:creationId xmlns:a16="http://schemas.microsoft.com/office/drawing/2014/main" id="{9810AA24-1E2E-137E-35E0-BC3D40A54630}"/>
              </a:ext>
            </a:extLst>
          </p:cNvPr>
          <p:cNvSpPr txBox="1"/>
          <p:nvPr/>
        </p:nvSpPr>
        <p:spPr>
          <a:xfrm>
            <a:off x="8639758" y="5121331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  <a:sym typeface="Calibri"/>
              </a:rPr>
              <a:t>34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0" name="Google Shape;847;p4">
            <a:extLst>
              <a:ext uri="{FF2B5EF4-FFF2-40B4-BE49-F238E27FC236}">
                <a16:creationId xmlns:a16="http://schemas.microsoft.com/office/drawing/2014/main" id="{DAB8538B-62BA-4ADE-50D5-B1AA7D50C846}"/>
              </a:ext>
            </a:extLst>
          </p:cNvPr>
          <p:cNvSpPr txBox="1"/>
          <p:nvPr/>
        </p:nvSpPr>
        <p:spPr>
          <a:xfrm>
            <a:off x="7428353" y="365614"/>
            <a:ext cx="3583693" cy="830956"/>
          </a:xfrm>
          <a:prstGeom prst="rect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48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CFU/25cm</a:t>
            </a:r>
            <a:r>
              <a:rPr lang="en-US" sz="4800" b="1" i="0" u="none" strike="noStrike" cap="none" baseline="300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4800" dirty="0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7F26503-DBC2-B298-7632-C58F94B8D958}"/>
              </a:ext>
            </a:extLst>
          </p:cNvPr>
          <p:cNvCxnSpPr>
            <a:cxnSpLocks/>
          </p:cNvCxnSpPr>
          <p:nvPr/>
        </p:nvCxnSpPr>
        <p:spPr>
          <a:xfrm flipH="1">
            <a:off x="7745896" y="4868252"/>
            <a:ext cx="43732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Google Shape;838;p4">
            <a:extLst>
              <a:ext uri="{FF2B5EF4-FFF2-40B4-BE49-F238E27FC236}">
                <a16:creationId xmlns:a16="http://schemas.microsoft.com/office/drawing/2014/main" id="{2B4448CB-97BB-9B3C-563D-6377E6B88ACF}"/>
              </a:ext>
            </a:extLst>
          </p:cNvPr>
          <p:cNvSpPr txBox="1"/>
          <p:nvPr/>
        </p:nvSpPr>
        <p:spPr>
          <a:xfrm>
            <a:off x="6552555" y="5376293"/>
            <a:ext cx="163066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Dorsal Surface: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8</a:t>
            </a:r>
            <a:r>
              <a:rPr lang="en-US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b="1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 CFU/25cm</a:t>
            </a:r>
            <a:r>
              <a:rPr lang="en-US" sz="1800" b="1" i="0" u="none" strike="noStrike" cap="none" baseline="30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2</a:t>
            </a:r>
            <a:endParaRPr lang="en-US" sz="1800" b="1" i="0" u="none" strike="noStrike" cap="none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838;p4">
            <a:extLst>
              <a:ext uri="{FF2B5EF4-FFF2-40B4-BE49-F238E27FC236}">
                <a16:creationId xmlns:a16="http://schemas.microsoft.com/office/drawing/2014/main" id="{5D289CB0-4E2D-C9E2-5AE7-F67543965D70}"/>
              </a:ext>
            </a:extLst>
          </p:cNvPr>
          <p:cNvSpPr txBox="1"/>
          <p:nvPr/>
        </p:nvSpPr>
        <p:spPr>
          <a:xfrm>
            <a:off x="7478034" y="3043702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12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Google Shape;838;p4">
            <a:extLst>
              <a:ext uri="{FF2B5EF4-FFF2-40B4-BE49-F238E27FC236}">
                <a16:creationId xmlns:a16="http://schemas.microsoft.com/office/drawing/2014/main" id="{C69DBA54-41FD-F056-4A33-2AC1ADFB0C98}"/>
              </a:ext>
            </a:extLst>
          </p:cNvPr>
          <p:cNvSpPr txBox="1"/>
          <p:nvPr/>
        </p:nvSpPr>
        <p:spPr>
          <a:xfrm>
            <a:off x="8079908" y="2154377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12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Google Shape;838;p4">
            <a:extLst>
              <a:ext uri="{FF2B5EF4-FFF2-40B4-BE49-F238E27FC236}">
                <a16:creationId xmlns:a16="http://schemas.microsoft.com/office/drawing/2014/main" id="{6382F201-4604-4DC3-3EA5-7682D33EFB8B}"/>
              </a:ext>
            </a:extLst>
          </p:cNvPr>
          <p:cNvSpPr txBox="1"/>
          <p:nvPr/>
        </p:nvSpPr>
        <p:spPr>
          <a:xfrm>
            <a:off x="8800197" y="1761494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12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Google Shape;838;p4">
            <a:extLst>
              <a:ext uri="{FF2B5EF4-FFF2-40B4-BE49-F238E27FC236}">
                <a16:creationId xmlns:a16="http://schemas.microsoft.com/office/drawing/2014/main" id="{D2CD6CA7-CD8D-8112-221E-4E06F44DE0C2}"/>
              </a:ext>
            </a:extLst>
          </p:cNvPr>
          <p:cNvSpPr txBox="1"/>
          <p:nvPr/>
        </p:nvSpPr>
        <p:spPr>
          <a:xfrm>
            <a:off x="9774001" y="2143505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12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2" name="Google Shape;838;p4">
            <a:extLst>
              <a:ext uri="{FF2B5EF4-FFF2-40B4-BE49-F238E27FC236}">
                <a16:creationId xmlns:a16="http://schemas.microsoft.com/office/drawing/2014/main" id="{A0A9D104-8CB3-F439-71BA-9970DEC65B54}"/>
              </a:ext>
            </a:extLst>
          </p:cNvPr>
          <p:cNvSpPr txBox="1"/>
          <p:nvPr/>
        </p:nvSpPr>
        <p:spPr>
          <a:xfrm>
            <a:off x="8598014" y="5329548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4" name="Google Shape;838;p4">
            <a:extLst>
              <a:ext uri="{FF2B5EF4-FFF2-40B4-BE49-F238E27FC236}">
                <a16:creationId xmlns:a16="http://schemas.microsoft.com/office/drawing/2014/main" id="{70A0169A-2211-E376-CE51-CCECF2BAD20B}"/>
              </a:ext>
            </a:extLst>
          </p:cNvPr>
          <p:cNvSpPr txBox="1"/>
          <p:nvPr/>
        </p:nvSpPr>
        <p:spPr>
          <a:xfrm>
            <a:off x="9725798" y="5079445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6" name="Google Shape;838;p4">
            <a:extLst>
              <a:ext uri="{FF2B5EF4-FFF2-40B4-BE49-F238E27FC236}">
                <a16:creationId xmlns:a16="http://schemas.microsoft.com/office/drawing/2014/main" id="{6C30C524-3278-2DA6-81EE-D8619801BB2B}"/>
              </a:ext>
            </a:extLst>
          </p:cNvPr>
          <p:cNvSpPr txBox="1"/>
          <p:nvPr/>
        </p:nvSpPr>
        <p:spPr>
          <a:xfrm>
            <a:off x="11130907" y="4245240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12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EA8A10-EB43-A6FD-6717-6CE2E749901A}"/>
              </a:ext>
            </a:extLst>
          </p:cNvPr>
          <p:cNvSpPr/>
          <p:nvPr/>
        </p:nvSpPr>
        <p:spPr>
          <a:xfrm>
            <a:off x="6181080" y="1586108"/>
            <a:ext cx="1739891" cy="1200329"/>
          </a:xfrm>
          <a:prstGeom prst="rect">
            <a:avLst/>
          </a:prstGeom>
          <a:solidFill>
            <a:schemeClr val="bg2">
              <a:lumMod val="1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01E68E1-6869-E400-C815-6D9D85C19363}"/>
              </a:ext>
            </a:extLst>
          </p:cNvPr>
          <p:cNvSpPr txBox="1"/>
          <p:nvPr/>
        </p:nvSpPr>
        <p:spPr>
          <a:xfrm>
            <a:off x="6198248" y="1578367"/>
            <a:ext cx="2055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Key: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Total Aerobic CFUs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MRSA CFUs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E5985C8-771C-74C9-FD25-4C283BC1E625}"/>
              </a:ext>
            </a:extLst>
          </p:cNvPr>
          <p:cNvSpPr txBox="1"/>
          <p:nvPr/>
        </p:nvSpPr>
        <p:spPr>
          <a:xfrm>
            <a:off x="92634" y="-18948"/>
            <a:ext cx="390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ExtraBold" panose="00000900000000000000" pitchFamily="2" charset="0"/>
                <a:cs typeface="Poppins ExtraBold" panose="00000900000000000000" pitchFamily="2" charset="0"/>
              </a:rPr>
              <a:t>Results</a:t>
            </a:r>
          </a:p>
        </p:txBody>
      </p:sp>
      <p:sp>
        <p:nvSpPr>
          <p:cNvPr id="31" name="Google Shape;850;p4">
            <a:extLst>
              <a:ext uri="{FF2B5EF4-FFF2-40B4-BE49-F238E27FC236}">
                <a16:creationId xmlns:a16="http://schemas.microsoft.com/office/drawing/2014/main" id="{D7C7905B-2E11-F509-11A4-E2B676BB0B55}"/>
              </a:ext>
            </a:extLst>
          </p:cNvPr>
          <p:cNvSpPr txBox="1">
            <a:spLocks/>
          </p:cNvSpPr>
          <p:nvPr/>
        </p:nvSpPr>
        <p:spPr>
          <a:xfrm>
            <a:off x="7428353" y="1196225"/>
            <a:ext cx="3583693" cy="329578"/>
          </a:xfrm>
          <a:prstGeom prst="rect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0" tIns="45700" rIns="0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SzPts val="2400"/>
              <a:buNone/>
            </a:pPr>
            <a:r>
              <a:rPr lang="en-US" sz="1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CFU = Colony Forming Units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300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octor wearing a mask&#10;&#10;Description automatically generated">
            <a:extLst>
              <a:ext uri="{FF2B5EF4-FFF2-40B4-BE49-F238E27FC236}">
                <a16:creationId xmlns:a16="http://schemas.microsoft.com/office/drawing/2014/main" id="{7454B70C-153E-9DC8-18C3-86775BA5AA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9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0" name="Picture 29" descr="A close-up of a doctor's hands holding a stethoscope&#10;&#10;Description automatically generated">
            <a:extLst>
              <a:ext uri="{FF2B5EF4-FFF2-40B4-BE49-F238E27FC236}">
                <a16:creationId xmlns:a16="http://schemas.microsoft.com/office/drawing/2014/main" id="{15B3491F-38AF-4B6F-2326-7DDB40DC1E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0614" y="-2055"/>
            <a:ext cx="6251385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1184F1D-32B7-5F5B-6E51-ECF2D47FA652}"/>
              </a:ext>
            </a:extLst>
          </p:cNvPr>
          <p:cNvSpPr/>
          <p:nvPr/>
        </p:nvSpPr>
        <p:spPr>
          <a:xfrm>
            <a:off x="-2986" y="0"/>
            <a:ext cx="5943600" cy="6858000"/>
          </a:xfrm>
          <a:prstGeom prst="rect">
            <a:avLst/>
          </a:prstGeom>
          <a:solidFill>
            <a:srgbClr val="1D428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 descr="A close up of a hand&#10;&#10;Description automatically generated">
            <a:extLst>
              <a:ext uri="{FF2B5EF4-FFF2-40B4-BE49-F238E27FC236}">
                <a16:creationId xmlns:a16="http://schemas.microsoft.com/office/drawing/2014/main" id="{756851D8-E6C4-9680-AC12-B67B7023D5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0197" y="1576709"/>
            <a:ext cx="5689622" cy="52842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296376C-FE99-22DB-A448-644C3EC57FB2}"/>
              </a:ext>
            </a:extLst>
          </p:cNvPr>
          <p:cNvSpPr txBox="1"/>
          <p:nvPr/>
        </p:nvSpPr>
        <p:spPr>
          <a:xfrm>
            <a:off x="432436" y="6275844"/>
            <a:ext cx="57473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</a:pPr>
            <a:r>
              <a:rPr lang="en-US" sz="1200" b="0" i="0" u="none" strike="noStrike" cap="none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lang="en-US" sz="1200" b="0" i="0" u="none" strike="noStrike" cap="none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  <p:sp>
        <p:nvSpPr>
          <p:cNvPr id="15" name="Google Shape;838;p4">
            <a:extLst>
              <a:ext uri="{FF2B5EF4-FFF2-40B4-BE49-F238E27FC236}">
                <a16:creationId xmlns:a16="http://schemas.microsoft.com/office/drawing/2014/main" id="{D6342E58-F842-87AF-0C32-D5439AA3BD76}"/>
              </a:ext>
            </a:extLst>
          </p:cNvPr>
          <p:cNvSpPr txBox="1"/>
          <p:nvPr/>
        </p:nvSpPr>
        <p:spPr>
          <a:xfrm>
            <a:off x="1784266" y="1934234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467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6" name="Google Shape;838;p4">
            <a:extLst>
              <a:ext uri="{FF2B5EF4-FFF2-40B4-BE49-F238E27FC236}">
                <a16:creationId xmlns:a16="http://schemas.microsoft.com/office/drawing/2014/main" id="{7D65F0B9-8665-E373-1FBB-22CAAC275558}"/>
              </a:ext>
            </a:extLst>
          </p:cNvPr>
          <p:cNvSpPr txBox="1"/>
          <p:nvPr/>
        </p:nvSpPr>
        <p:spPr>
          <a:xfrm>
            <a:off x="1211546" y="2804701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467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Google Shape;838;p4">
            <a:extLst>
              <a:ext uri="{FF2B5EF4-FFF2-40B4-BE49-F238E27FC236}">
                <a16:creationId xmlns:a16="http://schemas.microsoft.com/office/drawing/2014/main" id="{EC66BE4B-704B-6EBC-AF36-B161FE966035}"/>
              </a:ext>
            </a:extLst>
          </p:cNvPr>
          <p:cNvSpPr txBox="1"/>
          <p:nvPr/>
        </p:nvSpPr>
        <p:spPr>
          <a:xfrm>
            <a:off x="2472865" y="1564902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467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8" name="Google Shape;838;p4">
            <a:extLst>
              <a:ext uri="{FF2B5EF4-FFF2-40B4-BE49-F238E27FC236}">
                <a16:creationId xmlns:a16="http://schemas.microsoft.com/office/drawing/2014/main" id="{270B1639-2FCC-E6F0-233D-7FF861DDD1E2}"/>
              </a:ext>
            </a:extLst>
          </p:cNvPr>
          <p:cNvSpPr txBox="1"/>
          <p:nvPr/>
        </p:nvSpPr>
        <p:spPr>
          <a:xfrm>
            <a:off x="3516320" y="1934234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467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9" name="Google Shape;838;p4">
            <a:extLst>
              <a:ext uri="{FF2B5EF4-FFF2-40B4-BE49-F238E27FC236}">
                <a16:creationId xmlns:a16="http://schemas.microsoft.com/office/drawing/2014/main" id="{A936DA3C-FDC6-CAE8-9DE4-01E3371F250B}"/>
              </a:ext>
            </a:extLst>
          </p:cNvPr>
          <p:cNvSpPr txBox="1"/>
          <p:nvPr/>
        </p:nvSpPr>
        <p:spPr>
          <a:xfrm>
            <a:off x="4878671" y="3979395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467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0" name="Google Shape;838;p4">
            <a:extLst>
              <a:ext uri="{FF2B5EF4-FFF2-40B4-BE49-F238E27FC236}">
                <a16:creationId xmlns:a16="http://schemas.microsoft.com/office/drawing/2014/main" id="{EB964457-DE61-85A2-42D8-4E601F651B32}"/>
              </a:ext>
            </a:extLst>
          </p:cNvPr>
          <p:cNvSpPr txBox="1"/>
          <p:nvPr/>
        </p:nvSpPr>
        <p:spPr>
          <a:xfrm>
            <a:off x="3516320" y="4881151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37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1" name="Google Shape;838;p4">
            <a:extLst>
              <a:ext uri="{FF2B5EF4-FFF2-40B4-BE49-F238E27FC236}">
                <a16:creationId xmlns:a16="http://schemas.microsoft.com/office/drawing/2014/main" id="{4E8BB179-C27E-667A-A0E9-BA6153A24469}"/>
              </a:ext>
            </a:extLst>
          </p:cNvPr>
          <p:cNvSpPr txBox="1"/>
          <p:nvPr/>
        </p:nvSpPr>
        <p:spPr>
          <a:xfrm>
            <a:off x="2384732" y="5134230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  <a:sym typeface="Calibri"/>
              </a:rPr>
              <a:t>34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2" name="Google Shape;847;p4">
            <a:extLst>
              <a:ext uri="{FF2B5EF4-FFF2-40B4-BE49-F238E27FC236}">
                <a16:creationId xmlns:a16="http://schemas.microsoft.com/office/drawing/2014/main" id="{A6C76DA1-20DF-42C1-A8B3-DFCB8384BF65}"/>
              </a:ext>
            </a:extLst>
          </p:cNvPr>
          <p:cNvSpPr txBox="1"/>
          <p:nvPr/>
        </p:nvSpPr>
        <p:spPr>
          <a:xfrm>
            <a:off x="4983836" y="5244157"/>
            <a:ext cx="3583693" cy="830956"/>
          </a:xfrm>
          <a:prstGeom prst="rect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48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CFU/25cm</a:t>
            </a:r>
            <a:r>
              <a:rPr lang="en-US" sz="4800" b="1" i="0" u="none" strike="noStrike" cap="none" baseline="300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25" name="Google Shape;838;p4">
            <a:extLst>
              <a:ext uri="{FF2B5EF4-FFF2-40B4-BE49-F238E27FC236}">
                <a16:creationId xmlns:a16="http://schemas.microsoft.com/office/drawing/2014/main" id="{A88B1820-C1DF-A7D9-3922-B35CEAC21BD9}"/>
              </a:ext>
            </a:extLst>
          </p:cNvPr>
          <p:cNvSpPr txBox="1"/>
          <p:nvPr/>
        </p:nvSpPr>
        <p:spPr>
          <a:xfrm>
            <a:off x="7296446" y="2912102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87</a:t>
            </a:r>
            <a:endParaRPr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6" name="Google Shape;838;p4">
            <a:extLst>
              <a:ext uri="{FF2B5EF4-FFF2-40B4-BE49-F238E27FC236}">
                <a16:creationId xmlns:a16="http://schemas.microsoft.com/office/drawing/2014/main" id="{CC31AB0C-B393-4F39-1735-E1ABF9020F52}"/>
              </a:ext>
            </a:extLst>
          </p:cNvPr>
          <p:cNvSpPr txBox="1"/>
          <p:nvPr/>
        </p:nvSpPr>
        <p:spPr>
          <a:xfrm>
            <a:off x="9837948" y="3334593"/>
            <a:ext cx="109521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18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b="1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  <a:sym typeface="Calibri"/>
              </a:rPr>
              <a:t>0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" name="Google Shape;838;p4">
            <a:extLst>
              <a:ext uri="{FF2B5EF4-FFF2-40B4-BE49-F238E27FC236}">
                <a16:creationId xmlns:a16="http://schemas.microsoft.com/office/drawing/2014/main" id="{89C7D34A-0425-837D-39C6-74370622CC2E}"/>
              </a:ext>
            </a:extLst>
          </p:cNvPr>
          <p:cNvSpPr txBox="1"/>
          <p:nvPr/>
        </p:nvSpPr>
        <p:spPr>
          <a:xfrm>
            <a:off x="1199154" y="3058942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12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Google Shape;838;p4">
            <a:extLst>
              <a:ext uri="{FF2B5EF4-FFF2-40B4-BE49-F238E27FC236}">
                <a16:creationId xmlns:a16="http://schemas.microsoft.com/office/drawing/2014/main" id="{15E03D9F-38F5-B0C4-945E-B9E4D3D9DE06}"/>
              </a:ext>
            </a:extLst>
          </p:cNvPr>
          <p:cNvSpPr txBox="1"/>
          <p:nvPr/>
        </p:nvSpPr>
        <p:spPr>
          <a:xfrm>
            <a:off x="1801028" y="2169617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12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Google Shape;838;p4">
            <a:extLst>
              <a:ext uri="{FF2B5EF4-FFF2-40B4-BE49-F238E27FC236}">
                <a16:creationId xmlns:a16="http://schemas.microsoft.com/office/drawing/2014/main" id="{309A64DD-DF58-44C4-6393-B5683261D4ED}"/>
              </a:ext>
            </a:extLst>
          </p:cNvPr>
          <p:cNvSpPr txBox="1"/>
          <p:nvPr/>
        </p:nvSpPr>
        <p:spPr>
          <a:xfrm>
            <a:off x="2521317" y="1776734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12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Google Shape;838;p4">
            <a:extLst>
              <a:ext uri="{FF2B5EF4-FFF2-40B4-BE49-F238E27FC236}">
                <a16:creationId xmlns:a16="http://schemas.microsoft.com/office/drawing/2014/main" id="{FCC2CD60-6DE8-E78B-3C8B-55DC938F70A6}"/>
              </a:ext>
            </a:extLst>
          </p:cNvPr>
          <p:cNvSpPr txBox="1"/>
          <p:nvPr/>
        </p:nvSpPr>
        <p:spPr>
          <a:xfrm>
            <a:off x="3495121" y="2158745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12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Google Shape;838;p4">
            <a:extLst>
              <a:ext uri="{FF2B5EF4-FFF2-40B4-BE49-F238E27FC236}">
                <a16:creationId xmlns:a16="http://schemas.microsoft.com/office/drawing/2014/main" id="{B0454028-22BF-1522-787E-C708448D0FB7}"/>
              </a:ext>
            </a:extLst>
          </p:cNvPr>
          <p:cNvSpPr txBox="1"/>
          <p:nvPr/>
        </p:nvSpPr>
        <p:spPr>
          <a:xfrm>
            <a:off x="2319134" y="5344788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4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Google Shape;838;p4">
            <a:extLst>
              <a:ext uri="{FF2B5EF4-FFF2-40B4-BE49-F238E27FC236}">
                <a16:creationId xmlns:a16="http://schemas.microsoft.com/office/drawing/2014/main" id="{EF18E63E-E5DD-D15D-ACE3-E9409C645613}"/>
              </a:ext>
            </a:extLst>
          </p:cNvPr>
          <p:cNvSpPr txBox="1"/>
          <p:nvPr/>
        </p:nvSpPr>
        <p:spPr>
          <a:xfrm>
            <a:off x="3446918" y="5094685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3" name="Google Shape;838;p4">
            <a:extLst>
              <a:ext uri="{FF2B5EF4-FFF2-40B4-BE49-F238E27FC236}">
                <a16:creationId xmlns:a16="http://schemas.microsoft.com/office/drawing/2014/main" id="{D63CE820-832D-4023-78A1-2B8E4C6758D8}"/>
              </a:ext>
            </a:extLst>
          </p:cNvPr>
          <p:cNvSpPr txBox="1"/>
          <p:nvPr/>
        </p:nvSpPr>
        <p:spPr>
          <a:xfrm>
            <a:off x="4852027" y="4260480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12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7" name="Google Shape;838;p4">
            <a:extLst>
              <a:ext uri="{FF2B5EF4-FFF2-40B4-BE49-F238E27FC236}">
                <a16:creationId xmlns:a16="http://schemas.microsoft.com/office/drawing/2014/main" id="{3B23293A-882D-5188-AEA3-4261188FC9FF}"/>
              </a:ext>
            </a:extLst>
          </p:cNvPr>
          <p:cNvSpPr txBox="1"/>
          <p:nvPr/>
        </p:nvSpPr>
        <p:spPr>
          <a:xfrm>
            <a:off x="7232389" y="3149927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7</a:t>
            </a:r>
            <a:endParaRPr dirty="0">
              <a:solidFill>
                <a:srgbClr val="FFDE5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5B8A030-2208-0E3F-ACA1-D413D99D654F}"/>
              </a:ext>
            </a:extLst>
          </p:cNvPr>
          <p:cNvSpPr/>
          <p:nvPr/>
        </p:nvSpPr>
        <p:spPr>
          <a:xfrm>
            <a:off x="202181" y="5227603"/>
            <a:ext cx="1556763" cy="847510"/>
          </a:xfrm>
          <a:prstGeom prst="rect">
            <a:avLst/>
          </a:prstGeom>
          <a:solidFill>
            <a:schemeClr val="bg2">
              <a:lumMod val="1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Google Shape;838;p4">
            <a:extLst>
              <a:ext uri="{FF2B5EF4-FFF2-40B4-BE49-F238E27FC236}">
                <a16:creationId xmlns:a16="http://schemas.microsoft.com/office/drawing/2014/main" id="{8F457BC1-C553-10DC-83A1-2D047A0CD86E}"/>
              </a:ext>
            </a:extLst>
          </p:cNvPr>
          <p:cNvSpPr txBox="1"/>
          <p:nvPr/>
        </p:nvSpPr>
        <p:spPr>
          <a:xfrm>
            <a:off x="202181" y="5328213"/>
            <a:ext cx="163066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sz="1800" b="1" i="0" u="none" strike="noStrike" cap="none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Dorsal Surface: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Pts val="1800"/>
              <a:buFont typeface="Calibri"/>
              <a:buNone/>
            </a:pPr>
            <a:r>
              <a: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8</a:t>
            </a:r>
            <a:r>
              <a:rPr lang="en-US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b="1" dirty="0">
                <a:solidFill>
                  <a:srgbClr val="FFDE5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 CFU/25cm</a:t>
            </a:r>
            <a:r>
              <a:rPr lang="en-US" sz="1800" b="1" i="0" u="none" strike="noStrike" cap="none" baseline="30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2</a:t>
            </a:r>
            <a:endParaRPr lang="en-US" sz="1800" b="1" i="0" u="none" strike="noStrike" cap="none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7EFBA08-565F-C4CC-63DC-502CD59AD036}"/>
              </a:ext>
            </a:extLst>
          </p:cNvPr>
          <p:cNvCxnSpPr>
            <a:cxnSpLocks/>
          </p:cNvCxnSpPr>
          <p:nvPr/>
        </p:nvCxnSpPr>
        <p:spPr>
          <a:xfrm flipH="1">
            <a:off x="1266564" y="4975191"/>
            <a:ext cx="566279" cy="16732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675D5EAA-5EDC-075A-B65E-F74707A6AFBB}"/>
              </a:ext>
            </a:extLst>
          </p:cNvPr>
          <p:cNvSpPr/>
          <p:nvPr/>
        </p:nvSpPr>
        <p:spPr>
          <a:xfrm>
            <a:off x="4107328" y="1662351"/>
            <a:ext cx="1739891" cy="1200329"/>
          </a:xfrm>
          <a:prstGeom prst="rect">
            <a:avLst/>
          </a:prstGeom>
          <a:solidFill>
            <a:schemeClr val="bg2">
              <a:lumMod val="1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4DF277A-E7CD-9A97-ED5E-13587077ABC9}"/>
              </a:ext>
            </a:extLst>
          </p:cNvPr>
          <p:cNvSpPr txBox="1"/>
          <p:nvPr/>
        </p:nvSpPr>
        <p:spPr>
          <a:xfrm>
            <a:off x="4124496" y="1654610"/>
            <a:ext cx="2055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Key: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Total Aerobic CFUs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MRSA CFUs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527D7534-8BB0-9426-E230-F79CFD3026C5}"/>
              </a:ext>
            </a:extLst>
          </p:cNvPr>
          <p:cNvSpPr/>
          <p:nvPr/>
        </p:nvSpPr>
        <p:spPr>
          <a:xfrm>
            <a:off x="-30851" y="63178"/>
            <a:ext cx="5943600" cy="1536053"/>
          </a:xfrm>
          <a:prstGeom prst="roundRect">
            <a:avLst/>
          </a:prstGeom>
          <a:solidFill>
            <a:schemeClr val="tx1">
              <a:alpha val="10000"/>
            </a:schemeClr>
          </a:solidFill>
          <a:ln>
            <a:noFill/>
          </a:ln>
          <a:effectLst>
            <a:outerShdw blurRad="254000" dist="317500" dir="5400000" algn="ctr" rotWithShape="0">
              <a:srgbClr val="000000">
                <a:alpha val="8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71B8FD-5D27-B7A0-A6B4-84D94BE757F7}"/>
              </a:ext>
            </a:extLst>
          </p:cNvPr>
          <p:cNvSpPr txBox="1"/>
          <p:nvPr/>
        </p:nvSpPr>
        <p:spPr>
          <a:xfrm>
            <a:off x="37980" y="215801"/>
            <a:ext cx="5747384" cy="14465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Contamination After a Physical Examination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A49E0F6-FD90-421E-5F3A-9D962B293EFA}"/>
              </a:ext>
            </a:extLst>
          </p:cNvPr>
          <p:cNvSpPr txBox="1"/>
          <p:nvPr/>
        </p:nvSpPr>
        <p:spPr>
          <a:xfrm>
            <a:off x="37979" y="-57313"/>
            <a:ext cx="390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ExtraBold" panose="00000900000000000000" pitchFamily="2" charset="0"/>
                <a:cs typeface="Poppins ExtraBold" panose="00000900000000000000" pitchFamily="2" charset="0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536585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57150"/>
            <a:ext cx="12255012" cy="69722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3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Oval 88">
            <a:hlinkClick r:id="" action="ppaction://noaction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1288119" y="570727"/>
            <a:ext cx="390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ExtraBold" panose="00000900000000000000" pitchFamily="2" charset="0"/>
                <a:cs typeface="Poppins ExtraBold" panose="00000900000000000000" pitchFamily="2" charset="0"/>
              </a:rPr>
              <a:t>Key Points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66823" y="1659285"/>
            <a:ext cx="44862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The contamination of the stethoscope diaphragm 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was comparable to the clinician’s fingertips following a physical examination.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The stethoscope diaphragm was the 2</a:t>
            </a:r>
            <a:r>
              <a:rPr lang="en-US" sz="1600" b="1" baseline="30000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nd</a:t>
            </a:r>
            <a:r>
              <a:rPr lang="en-US" sz="16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most contaminated surface 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after the clinician’s fingertips for both total aerobic and MRSA CFUs.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54755D1-D160-2EC9-5699-A17840ACDB31}"/>
              </a:ext>
            </a:extLst>
          </p:cNvPr>
          <p:cNvSpPr/>
          <p:nvPr/>
        </p:nvSpPr>
        <p:spPr>
          <a:xfrm>
            <a:off x="1288119" y="5747639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Efficacy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4673639-6A48-7DA1-0145-67FFD9ADB6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042"/>
          <a:stretch/>
        </p:blipFill>
        <p:spPr>
          <a:xfrm>
            <a:off x="7154506" y="-5917309"/>
            <a:ext cx="3901195" cy="53881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4655BEB-C8E7-451B-5897-B0B2B6DAF9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7506" y="1324849"/>
            <a:ext cx="5127037" cy="4030503"/>
          </a:xfrm>
          <a:prstGeom prst="rect">
            <a:avLst/>
          </a:prstGeom>
          <a:noFill/>
          <a:ln w="12700">
            <a:solidFill>
              <a:srgbClr val="FAB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1E7BAF1-C48D-5E2D-39D6-305146753592}"/>
              </a:ext>
            </a:extLst>
          </p:cNvPr>
          <p:cNvSpPr txBox="1"/>
          <p:nvPr/>
        </p:nvSpPr>
        <p:spPr>
          <a:xfrm>
            <a:off x="3627121" y="6386860"/>
            <a:ext cx="8375968" cy="2769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</a:pPr>
            <a:r>
              <a:rPr lang="en-US" sz="1200" b="0" i="0" u="none" strike="noStrike" cap="none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lang="en-US" sz="1200" b="0" i="0" u="none" strike="noStrike" cap="none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</p:spTree>
    <p:extLst>
      <p:ext uri="{BB962C8B-B14F-4D97-AF65-F5344CB8AC3E}">
        <p14:creationId xmlns:p14="http://schemas.microsoft.com/office/powerpoint/2010/main" val="2653070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57150"/>
            <a:ext cx="12255012" cy="69722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3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hlinkClick r:id="" action="ppaction://noaction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1288119" y="570727"/>
            <a:ext cx="390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Key Points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66823" y="1659285"/>
            <a:ext cx="44862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The contamination of the stethoscope diaphragm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was comparable to the clinician’s fingertips following a physical examination.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The stethoscope diaphragm was the 2</a:t>
            </a:r>
            <a:r>
              <a:rPr kumimoji="0" lang="en-US" sz="1600" b="1" i="0" u="none" strike="noStrike" kern="1200" cap="none" spc="0" normalizeH="0" baseline="3000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nd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most contaminated surface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after the clinician’s fingertips for both total aerobic and MRSA CFUs.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54755D1-D160-2EC9-5699-A17840ACDB31}"/>
              </a:ext>
            </a:extLst>
          </p:cNvPr>
          <p:cNvSpPr/>
          <p:nvPr/>
        </p:nvSpPr>
        <p:spPr>
          <a:xfrm>
            <a:off x="1288119" y="5747639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Efficacy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4673639-6A48-7DA1-0145-67FFD9ADB6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042"/>
          <a:stretch/>
        </p:blipFill>
        <p:spPr>
          <a:xfrm>
            <a:off x="7154506" y="-5917309"/>
            <a:ext cx="3901195" cy="53881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4655BEB-C8E7-451B-5897-B0B2B6DAF9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7506" y="1324849"/>
            <a:ext cx="5127037" cy="4030503"/>
          </a:xfrm>
          <a:prstGeom prst="rect">
            <a:avLst/>
          </a:prstGeom>
          <a:noFill/>
          <a:ln w="12700">
            <a:solidFill>
              <a:srgbClr val="FAB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1E7BAF1-C48D-5E2D-39D6-305146753592}"/>
              </a:ext>
            </a:extLst>
          </p:cNvPr>
          <p:cNvSpPr txBox="1"/>
          <p:nvPr/>
        </p:nvSpPr>
        <p:spPr>
          <a:xfrm>
            <a:off x="3627121" y="6386860"/>
            <a:ext cx="8375968" cy="2769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9E1FF6A-F029-ED27-34AF-7A004E2BB6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7691901"/>
              </p:ext>
            </p:extLst>
          </p:nvPr>
        </p:nvGraphicFramePr>
        <p:xfrm>
          <a:off x="6477437" y="194141"/>
          <a:ext cx="4777106" cy="5161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813842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57150"/>
            <a:ext cx="12255012" cy="69722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3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hlinkClick r:id="" action="ppaction://noaction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1288119" y="570727"/>
            <a:ext cx="390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Key Points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66823" y="1659285"/>
            <a:ext cx="44862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The contamination level of stethoscopes was strongly associated </a:t>
            </a:r>
            <a:r>
              <a:rPr lang="en-US" sz="1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with the contamination level of physicians’ hands.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i.e., higher contamination of hands were correlated with higher contamination of stethoscopes.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F54755D1-D160-2EC9-5699-A17840ACDB31}"/>
              </a:ext>
            </a:extLst>
          </p:cNvPr>
          <p:cNvSpPr/>
          <p:nvPr/>
        </p:nvSpPr>
        <p:spPr>
          <a:xfrm>
            <a:off x="1288119" y="5747639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Efficacy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4655BEB-C8E7-451B-5897-B0B2B6DAF9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7506" y="-4664471"/>
            <a:ext cx="5127037" cy="4030503"/>
          </a:xfrm>
          <a:prstGeom prst="rect">
            <a:avLst/>
          </a:prstGeom>
          <a:noFill/>
          <a:ln w="12700">
            <a:solidFill>
              <a:srgbClr val="FAB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1E7BAF1-C48D-5E2D-39D6-305146753592}"/>
              </a:ext>
            </a:extLst>
          </p:cNvPr>
          <p:cNvSpPr txBox="1"/>
          <p:nvPr/>
        </p:nvSpPr>
        <p:spPr>
          <a:xfrm>
            <a:off x="3627121" y="6386860"/>
            <a:ext cx="8375968" cy="2769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Longtin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Y. Contamination of Stethoscopes and Physicians’ Hands After a Physical Examination. Mayo Clin Proc. 2014;89(3):291-299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C2243E-BA6C-AE5D-8427-9C906EAD32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3009" y="1659285"/>
            <a:ext cx="4896027" cy="3449002"/>
          </a:xfrm>
          <a:prstGeom prst="rect">
            <a:avLst/>
          </a:prstGeom>
          <a:ln>
            <a:solidFill>
              <a:srgbClr val="FAB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39693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91F9F73A801BC4AB0ABEF7AFF38AE5B" ma:contentTypeVersion="12" ma:contentTypeDescription="Create a new document." ma:contentTypeScope="" ma:versionID="4e69af4f68ff74cb79d9c87e5a319a06">
  <xsd:schema xmlns:xsd="http://www.w3.org/2001/XMLSchema" xmlns:xs="http://www.w3.org/2001/XMLSchema" xmlns:p="http://schemas.microsoft.com/office/2006/metadata/properties" xmlns:ns2="3eb5032a-2aec-46ac-bb4a-e63e99ea485d" xmlns:ns3="ab541551-1768-42aa-ac2b-2620bce90da6" targetNamespace="http://schemas.microsoft.com/office/2006/metadata/properties" ma:root="true" ma:fieldsID="d39d8376ac9db163c98cb7b1d27c22d5" ns2:_="" ns3:_="">
    <xsd:import namespace="3eb5032a-2aec-46ac-bb4a-e63e99ea485d"/>
    <xsd:import namespace="ab541551-1768-42aa-ac2b-2620bce90da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BillingMetadata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b5032a-2aec-46ac-bb4a-e63e99ea48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15" nillable="true" ma:displayName="MediaServiceBillingMetadata" ma:hidden="true" ma:internalName="MediaServiceBillingMetadata" ma:readOnly="true">
      <xsd:simpleType>
        <xsd:restriction base="dms:Note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c3a24aa6-2cd4-4ab8-94d8-2a15edad23d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541551-1768-42aa-ac2b-2620bce90da6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f06b9ad-a2a2-46ec-bb2b-8f2a192a46d7}" ma:internalName="TaxCatchAll" ma:showField="CatchAllData" ma:web="ab541551-1768-42aa-ac2b-2620bce90da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eb5032a-2aec-46ac-bb4a-e63e99ea485d">
      <Terms xmlns="http://schemas.microsoft.com/office/infopath/2007/PartnerControls"/>
    </lcf76f155ced4ddcb4097134ff3c332f>
    <TaxCatchAll xmlns="ab541551-1768-42aa-ac2b-2620bce90da6" xsi:nil="true"/>
  </documentManagement>
</p:properties>
</file>

<file path=customXml/itemProps1.xml><?xml version="1.0" encoding="utf-8"?>
<ds:datastoreItem xmlns:ds="http://schemas.openxmlformats.org/officeDocument/2006/customXml" ds:itemID="{348635A0-E873-46E7-A0A6-022CB8E1A5CF}"/>
</file>

<file path=customXml/itemProps2.xml><?xml version="1.0" encoding="utf-8"?>
<ds:datastoreItem xmlns:ds="http://schemas.openxmlformats.org/officeDocument/2006/customXml" ds:itemID="{CECD12A6-C333-4ED1-AD58-BAEF046A8161}"/>
</file>

<file path=customXml/itemProps3.xml><?xml version="1.0" encoding="utf-8"?>
<ds:datastoreItem xmlns:ds="http://schemas.openxmlformats.org/officeDocument/2006/customXml" ds:itemID="{5655BCAB-BF2C-43DB-A630-C8C382A82C66}"/>
</file>

<file path=docProps/app.xml><?xml version="1.0" encoding="utf-8"?>
<Properties xmlns="http://schemas.openxmlformats.org/officeDocument/2006/extended-properties" xmlns:vt="http://schemas.openxmlformats.org/officeDocument/2006/docPropsVTypes">
  <TotalTime>2907</TotalTime>
  <Words>822</Words>
  <Application>Microsoft Office PowerPoint</Application>
  <PresentationFormat>Widescreen</PresentationFormat>
  <Paragraphs>145</Paragraphs>
  <Slides>15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Gill Sans</vt:lpstr>
      <vt:lpstr>Poppins</vt:lpstr>
      <vt:lpstr>Poppins ExtraBold</vt:lpstr>
      <vt:lpstr>Office Theme</vt:lpstr>
      <vt:lpstr>Selling With Evidence Contamination of Stethoscopes and Physicians’ Hands After a Physical Examination Longtin, et al.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Anthony Pham</dc:creator>
  <cp:lastModifiedBy>Anthony Pham</cp:lastModifiedBy>
  <cp:revision>82</cp:revision>
  <dcterms:created xsi:type="dcterms:W3CDTF">2024-06-06T17:28:52Z</dcterms:created>
  <dcterms:modified xsi:type="dcterms:W3CDTF">2024-06-14T21:12:01Z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0x010100A91F9F73A801BC4AB0ABEF7AFF38AE5B</vt:lpwstr>
  </property>
</Properties>
</file>

<file path=docProps/thumbnail.jpeg>
</file>